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57" r:id="rId3"/>
    <p:sldId id="299" r:id="rId4"/>
    <p:sldId id="300" r:id="rId5"/>
    <p:sldId id="306" r:id="rId6"/>
    <p:sldId id="304" r:id="rId7"/>
    <p:sldId id="307" r:id="rId8"/>
    <p:sldId id="305" r:id="rId9"/>
    <p:sldId id="302" r:id="rId10"/>
    <p:sldId id="290" r:id="rId11"/>
    <p:sldId id="328" r:id="rId12"/>
    <p:sldId id="329" r:id="rId13"/>
    <p:sldId id="311" r:id="rId14"/>
    <p:sldId id="312" r:id="rId15"/>
    <p:sldId id="316" r:id="rId16"/>
    <p:sldId id="317" r:id="rId17"/>
    <p:sldId id="313" r:id="rId18"/>
    <p:sldId id="314" r:id="rId19"/>
    <p:sldId id="324" r:id="rId20"/>
    <p:sldId id="315" r:id="rId21"/>
    <p:sldId id="319" r:id="rId22"/>
    <p:sldId id="321" r:id="rId23"/>
    <p:sldId id="322" r:id="rId24"/>
    <p:sldId id="327" r:id="rId25"/>
  </p:sldIdLst>
  <p:sldSz cx="9144000" cy="6858000" type="screen4x3"/>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66" autoAdjust="0"/>
    <p:restoredTop sz="94660"/>
  </p:normalViewPr>
  <p:slideViewPr>
    <p:cSldViewPr>
      <p:cViewPr varScale="1">
        <p:scale>
          <a:sx n="95" d="100"/>
          <a:sy n="95" d="100"/>
        </p:scale>
        <p:origin x="1056"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56414" cy="465455"/>
          </a:xfrm>
          <a:prstGeom prst="rect">
            <a:avLst/>
          </a:prstGeom>
        </p:spPr>
        <p:txBody>
          <a:bodyPr vert="horz" lIns="93491" tIns="46745" rIns="93491" bIns="46745" rtlCol="0"/>
          <a:lstStyle>
            <a:lvl1pPr algn="l">
              <a:defRPr sz="1200"/>
            </a:lvl1pPr>
          </a:lstStyle>
          <a:p>
            <a:endParaRPr lang="en-US"/>
          </a:p>
        </p:txBody>
      </p:sp>
      <p:sp>
        <p:nvSpPr>
          <p:cNvPr id="3" name="Date Placeholder 2"/>
          <p:cNvSpPr>
            <a:spLocks noGrp="1"/>
          </p:cNvSpPr>
          <p:nvPr>
            <p:ph type="dt" idx="1"/>
          </p:nvPr>
        </p:nvSpPr>
        <p:spPr>
          <a:xfrm>
            <a:off x="3995218" y="0"/>
            <a:ext cx="3056414" cy="465455"/>
          </a:xfrm>
          <a:prstGeom prst="rect">
            <a:avLst/>
          </a:prstGeom>
        </p:spPr>
        <p:txBody>
          <a:bodyPr vert="horz" lIns="93491" tIns="46745" rIns="93491" bIns="46745" rtlCol="0"/>
          <a:lstStyle>
            <a:lvl1pPr algn="r">
              <a:defRPr sz="1200"/>
            </a:lvl1pPr>
          </a:lstStyle>
          <a:p>
            <a:fld id="{295E683F-3DE3-4F61-8B60-5DC16BA6A6D5}" type="datetimeFigureOut">
              <a:rPr lang="en-US" smtClean="0"/>
              <a:t>3/25/2019</a:t>
            </a:fld>
            <a:endParaRPr lang="en-US"/>
          </a:p>
        </p:txBody>
      </p:sp>
      <p:sp>
        <p:nvSpPr>
          <p:cNvPr id="4" name="Slide Image Placeholder 3"/>
          <p:cNvSpPr>
            <a:spLocks noGrp="1" noRot="1" noChangeAspect="1"/>
          </p:cNvSpPr>
          <p:nvPr>
            <p:ph type="sldImg" idx="2"/>
          </p:nvPr>
        </p:nvSpPr>
        <p:spPr>
          <a:xfrm>
            <a:off x="1200150" y="698500"/>
            <a:ext cx="4654550" cy="3490913"/>
          </a:xfrm>
          <a:prstGeom prst="rect">
            <a:avLst/>
          </a:prstGeom>
          <a:noFill/>
          <a:ln w="12700">
            <a:solidFill>
              <a:prstClr val="black"/>
            </a:solidFill>
          </a:ln>
        </p:spPr>
        <p:txBody>
          <a:bodyPr vert="horz" lIns="93491" tIns="46745" rIns="93491" bIns="46745" rtlCol="0" anchor="ctr"/>
          <a:lstStyle/>
          <a:p>
            <a:endParaRPr lang="en-US"/>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1" tIns="46745" rIns="93491" bIns="4674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42030"/>
            <a:ext cx="3056414" cy="465455"/>
          </a:xfrm>
          <a:prstGeom prst="rect">
            <a:avLst/>
          </a:prstGeom>
        </p:spPr>
        <p:txBody>
          <a:bodyPr vert="horz" lIns="93491" tIns="46745" rIns="93491" bIns="46745" rtlCol="0" anchor="b"/>
          <a:lstStyle>
            <a:lvl1pPr algn="l">
              <a:defRPr sz="1200"/>
            </a:lvl1pPr>
          </a:lstStyle>
          <a:p>
            <a:endParaRPr lang="en-US"/>
          </a:p>
        </p:txBody>
      </p:sp>
      <p:sp>
        <p:nvSpPr>
          <p:cNvPr id="7" name="Slide Number Placeholder 6"/>
          <p:cNvSpPr>
            <a:spLocks noGrp="1"/>
          </p:cNvSpPr>
          <p:nvPr>
            <p:ph type="sldNum" sz="quarter" idx="5"/>
          </p:nvPr>
        </p:nvSpPr>
        <p:spPr>
          <a:xfrm>
            <a:off x="3995218" y="8842030"/>
            <a:ext cx="3056414" cy="465455"/>
          </a:xfrm>
          <a:prstGeom prst="rect">
            <a:avLst/>
          </a:prstGeom>
        </p:spPr>
        <p:txBody>
          <a:bodyPr vert="horz" lIns="93491" tIns="46745" rIns="93491" bIns="46745" rtlCol="0" anchor="b"/>
          <a:lstStyle>
            <a:lvl1pPr algn="r">
              <a:defRPr sz="1200"/>
            </a:lvl1pPr>
          </a:lstStyle>
          <a:p>
            <a:fld id="{2E9A21A2-1695-4D1E-B91E-3BF56D805B93}" type="slidenum">
              <a:rPr lang="en-US" smtClean="0"/>
              <a:t>‹#›</a:t>
            </a:fld>
            <a:endParaRPr lang="en-US"/>
          </a:p>
        </p:txBody>
      </p:sp>
    </p:spTree>
    <p:extLst>
      <p:ext uri="{BB962C8B-B14F-4D97-AF65-F5344CB8AC3E}">
        <p14:creationId xmlns:p14="http://schemas.microsoft.com/office/powerpoint/2010/main" val="1552961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Potable Water Discharges Compliance for Water Utilities without an NPDES Permit.</a:t>
            </a:r>
            <a:endParaRPr lang="en-US" dirty="0"/>
          </a:p>
          <a:p>
            <a:r>
              <a:rPr lang="en-US" dirty="0"/>
              <a:t> </a:t>
            </a:r>
          </a:p>
          <a:p>
            <a:r>
              <a:rPr lang="en-US" dirty="0"/>
              <a:t>Many water utilities in the San Francisco Bay Area, public and investor owned, have not been directly permitted to discharge potable water into </a:t>
            </a:r>
            <a:r>
              <a:rPr lang="en-US" dirty="0" err="1"/>
              <a:t>stormwater</a:t>
            </a:r>
            <a:r>
              <a:rPr lang="en-US" dirty="0"/>
              <a:t> conveyance systems or navigable waters of the U.S.  These unpermitted utilities have been operating under an exemption of the San Francisco Bay Municipal Regional </a:t>
            </a:r>
            <a:r>
              <a:rPr lang="en-US" dirty="0" err="1"/>
              <a:t>Stormwater</a:t>
            </a:r>
            <a:r>
              <a:rPr lang="en-US" dirty="0"/>
              <a:t> Permit even though they were not </a:t>
            </a:r>
            <a:r>
              <a:rPr lang="en-US" dirty="0" err="1"/>
              <a:t>permittees</a:t>
            </a:r>
            <a:r>
              <a:rPr lang="en-US" dirty="0"/>
              <a:t>.  This arrangement of compliance under the umbrella of another agency’s permit had worked well until it was called into question when a utility was cited for discharging without a permit by the San Francisco Bay Regional Water Quality Control Board (Water Board).  </a:t>
            </a:r>
          </a:p>
          <a:p>
            <a:r>
              <a:rPr lang="en-US" dirty="0"/>
              <a:t> </a:t>
            </a:r>
          </a:p>
          <a:p>
            <a:r>
              <a:rPr lang="en-US" dirty="0"/>
              <a:t>When the Water Board was asked to develop a new permit by the utilities, the Water Board requested financial assistance to fund a contract position for writing a proposed potable water discharge permit. Eight utilities agreed to share the cost of funding this permit writing effort, with East Bay Municipal </a:t>
            </a:r>
            <a:r>
              <a:rPr lang="en-US" dirty="0" err="1"/>
              <a:t>Utilitiy</a:t>
            </a:r>
            <a:r>
              <a:rPr lang="en-US" dirty="0"/>
              <a:t> District (EBMUD) serving as the lead agency.  A funding contract between the agencies and EBMUD as well a contract between EBMUD and the Association of Bay Area Governments, acting as the manager for the contract Water Board permit writer, were signed in April 2012.</a:t>
            </a:r>
          </a:p>
          <a:p>
            <a:r>
              <a:rPr lang="en-US" dirty="0"/>
              <a:t> </a:t>
            </a:r>
          </a:p>
          <a:p>
            <a:r>
              <a:rPr lang="en-US" dirty="0"/>
              <a:t>The writing of the permit has been a collaborative process between the funding agencies and the contract permit writer.  Field visits have been hosted for the permit writer by most of the funding agencies.  These visits were performed under a no enforcement understanding and were designed to give an accurate representation to the permit writer of the agencies’ operational needs and field challenges encountered during unplanned discharges.  The visits and discussions among the eight agencies have led to a better understanding and agreement among all the parties on what can be reasonably achieved using commonly accepted Best Management Practices (BMPs) and has also identified ways to improve communication and reporting between the Board and the agencies.</a:t>
            </a:r>
          </a:p>
        </p:txBody>
      </p:sp>
      <p:sp>
        <p:nvSpPr>
          <p:cNvPr id="4" name="Slide Number Placeholder 3"/>
          <p:cNvSpPr>
            <a:spLocks noGrp="1"/>
          </p:cNvSpPr>
          <p:nvPr>
            <p:ph type="sldNum" sz="quarter" idx="10"/>
          </p:nvPr>
        </p:nvSpPr>
        <p:spPr/>
        <p:txBody>
          <a:bodyPr/>
          <a:lstStyle/>
          <a:p>
            <a:fld id="{2E9A21A2-1695-4D1E-B91E-3BF56D805B93}" type="slidenum">
              <a:rPr lang="en-US" smtClean="0"/>
              <a:t>2</a:t>
            </a:fld>
            <a:endParaRPr lang="en-US"/>
          </a:p>
        </p:txBody>
      </p:sp>
    </p:spTree>
    <p:extLst>
      <p:ext uri="{BB962C8B-B14F-4D97-AF65-F5344CB8AC3E}">
        <p14:creationId xmlns:p14="http://schemas.microsoft.com/office/powerpoint/2010/main" val="7868180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04CDA14C-28DF-46FB-A313-2B78A8DB6C28}" type="datetimeFigureOut">
              <a:rPr lang="en-US" smtClean="0"/>
              <a:t>3/25/2019</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AD5043AB-5608-49F7-9966-C1FB721BDF3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4CDA14C-28DF-46FB-A313-2B78A8DB6C28}" type="datetimeFigureOut">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043AB-5608-49F7-9966-C1FB721BDF3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4CDA14C-28DF-46FB-A313-2B78A8DB6C28}" type="datetimeFigureOut">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043AB-5608-49F7-9966-C1FB721BDF3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4CDA14C-28DF-46FB-A313-2B78A8DB6C28}" type="datetimeFigureOut">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043AB-5608-49F7-9966-C1FB721BDF3C}" type="slidenum">
              <a:rPr lang="en-US" smtClean="0"/>
              <a:t>‹#›</a:t>
            </a:fld>
            <a:endParaRPr lang="en-US"/>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4CDA14C-28DF-46FB-A313-2B78A8DB6C28}" type="datetimeFigureOut">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043AB-5608-49F7-9966-C1FB721BDF3C}"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4CDA14C-28DF-46FB-A313-2B78A8DB6C28}" type="datetimeFigureOut">
              <a:rPr lang="en-US" smtClean="0"/>
              <a:t>3/25/2019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5043AB-5608-49F7-9966-C1FB721BDF3C}" type="slidenum">
              <a:rPr lang="en-US" smtClean="0"/>
              <a:t>‹#›</a:t>
            </a:fld>
            <a:endParaRPr lang="en-US"/>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4CDA14C-28DF-46FB-A313-2B78A8DB6C28}" type="datetimeFigureOut">
              <a:rPr lang="en-US" smtClean="0"/>
              <a:t>3/25/2019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5043AB-5608-49F7-9966-C1FB721BDF3C}"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4CDA14C-28DF-46FB-A313-2B78A8DB6C28}" type="datetimeFigureOut">
              <a:rPr lang="en-US" smtClean="0"/>
              <a:t>3/25/2019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5043AB-5608-49F7-9966-C1FB721BDF3C}" type="slidenum">
              <a:rPr lang="en-US" smtClean="0"/>
              <a:t>‹#›</a:t>
            </a:fld>
            <a:endParaRPr lang="en-US"/>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CDA14C-28DF-46FB-A313-2B78A8DB6C28}" type="datetimeFigureOut">
              <a:rPr lang="en-US" smtClean="0"/>
              <a:t>3/25/2019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5043AB-5608-49F7-9966-C1FB721BDF3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04CDA14C-28DF-46FB-A313-2B78A8DB6C28}" type="datetimeFigureOut">
              <a:rPr lang="en-US" smtClean="0"/>
              <a:t>3/25/2019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5043AB-5608-49F7-9966-C1FB721BDF3C}"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04CDA14C-28DF-46FB-A313-2B78A8DB6C28}" type="datetimeFigureOut">
              <a:rPr lang="en-US" smtClean="0"/>
              <a:t>3/25/2019</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AD5043AB-5608-49F7-9966-C1FB721BDF3C}"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04CDA14C-28DF-46FB-A313-2B78A8DB6C28}" type="datetimeFigureOut">
              <a:rPr lang="en-US" smtClean="0"/>
              <a:t>3/25/2019</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AD5043AB-5608-49F7-9966-C1FB721BDF3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084098"/>
            <a:ext cx="7772400" cy="1829761"/>
          </a:xfrm>
        </p:spPr>
        <p:txBody>
          <a:bodyPr>
            <a:normAutofit fontScale="90000"/>
          </a:bodyPr>
          <a:lstStyle/>
          <a:p>
            <a:r>
              <a:rPr lang="en-US" sz="3200" dirty="0" smtClean="0"/>
              <a:t>Update on Drinking Water Discharge Practices by Two Utilities Covered by the Statewide General Permit for Drinking Water Discharges NPDES Permit</a:t>
            </a:r>
            <a:endParaRPr lang="en-US" sz="3200" dirty="0"/>
          </a:p>
        </p:txBody>
      </p:sp>
      <p:sp>
        <p:nvSpPr>
          <p:cNvPr id="3" name="Subtitle 2"/>
          <p:cNvSpPr>
            <a:spLocks noGrp="1"/>
          </p:cNvSpPr>
          <p:nvPr>
            <p:ph type="subTitle" idx="1"/>
          </p:nvPr>
        </p:nvSpPr>
        <p:spPr>
          <a:xfrm>
            <a:off x="304800" y="2972762"/>
            <a:ext cx="8763000" cy="609600"/>
          </a:xfrm>
        </p:spPr>
        <p:txBody>
          <a:bodyPr>
            <a:normAutofit fontScale="62500" lnSpcReduction="20000"/>
          </a:bodyPr>
          <a:lstStyle/>
          <a:p>
            <a:pPr algn="l"/>
            <a:r>
              <a:rPr lang="en-US" dirty="0" smtClean="0"/>
              <a:t>Francois Rodigari, Director of Water Quality and Environmental Services, SJW</a:t>
            </a:r>
          </a:p>
          <a:p>
            <a:pPr algn="l"/>
            <a:r>
              <a:rPr lang="en-US" dirty="0" smtClean="0"/>
              <a:t>Mark Bloom, Environmental Affairs Program Manager, California Water Service</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0" y="3604334"/>
            <a:ext cx="1485900" cy="1485900"/>
          </a:xfrm>
          <a:prstGeom prst="rect">
            <a:avLst/>
          </a:prstGeom>
        </p:spPr>
      </p:pic>
      <p:pic>
        <p:nvPicPr>
          <p:cNvPr id="5" name="Picture 4"/>
          <p:cNvPicPr>
            <a:picLocks noChangeAspect="1"/>
          </p:cNvPicPr>
          <p:nvPr/>
        </p:nvPicPr>
        <p:blipFill>
          <a:blip r:embed="rId3"/>
          <a:stretch>
            <a:fillRect/>
          </a:stretch>
        </p:blipFill>
        <p:spPr>
          <a:xfrm>
            <a:off x="4953000" y="3604334"/>
            <a:ext cx="1485900" cy="1485900"/>
          </a:xfrm>
          <a:prstGeom prst="rect">
            <a:avLst/>
          </a:prstGeom>
        </p:spPr>
      </p:pic>
    </p:spTree>
    <p:extLst>
      <p:ext uri="{BB962C8B-B14F-4D97-AF65-F5344CB8AC3E}">
        <p14:creationId xmlns:p14="http://schemas.microsoft.com/office/powerpoint/2010/main" val="17942676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8"/>
            <a:ext cx="3276600" cy="4525963"/>
          </a:xfrm>
        </p:spPr>
        <p:txBody>
          <a:bodyPr/>
          <a:lstStyle/>
          <a:p>
            <a:r>
              <a:rPr lang="en-US" sz="2400" dirty="0" smtClean="0"/>
              <a:t>Tanks for </a:t>
            </a:r>
            <a:r>
              <a:rPr lang="en-US" sz="2400" dirty="0" err="1" smtClean="0"/>
              <a:t>dechlorinating</a:t>
            </a:r>
            <a:r>
              <a:rPr lang="en-US" sz="2400" dirty="0" smtClean="0"/>
              <a:t> </a:t>
            </a:r>
            <a:r>
              <a:rPr lang="en-US" sz="2400" dirty="0" err="1" smtClean="0"/>
              <a:t>superchlorinated</a:t>
            </a:r>
            <a:r>
              <a:rPr lang="en-US" sz="2400" smtClean="0"/>
              <a:t> water</a:t>
            </a:r>
            <a:endParaRPr lang="en-US" dirty="0"/>
          </a:p>
        </p:txBody>
      </p:sp>
      <p:sp>
        <p:nvSpPr>
          <p:cNvPr id="2" name="Title 1"/>
          <p:cNvSpPr>
            <a:spLocks noGrp="1"/>
          </p:cNvSpPr>
          <p:nvPr>
            <p:ph type="title"/>
          </p:nvPr>
        </p:nvSpPr>
        <p:spPr/>
        <p:txBody>
          <a:bodyPr/>
          <a:lstStyle/>
          <a:p>
            <a:r>
              <a:rPr lang="en-US" dirty="0" err="1" smtClean="0"/>
              <a:t>Superchlorinated</a:t>
            </a:r>
            <a:r>
              <a:rPr lang="en-US" dirty="0" smtClean="0"/>
              <a:t> Discharges</a:t>
            </a:r>
            <a:endParaRPr lang="en-US" dirty="0"/>
          </a:p>
        </p:txBody>
      </p:sp>
      <p:pic>
        <p:nvPicPr>
          <p:cNvPr id="2050" name="Picture 2" descr="C:\Users\rodigari\AppData\Local\Microsoft\Windows\Temporary Internet Files\Content.Outlook\CGJ8PIH8\IMG_8349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1915509"/>
            <a:ext cx="5486400" cy="3657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39000" y="5667089"/>
            <a:ext cx="2438400" cy="246221"/>
          </a:xfrm>
          <a:prstGeom prst="rect">
            <a:avLst/>
          </a:prstGeom>
          <a:noFill/>
        </p:spPr>
        <p:txBody>
          <a:bodyPr wrap="square" rtlCol="0">
            <a:spAutoFit/>
          </a:bodyPr>
          <a:lstStyle/>
          <a:p>
            <a:r>
              <a:rPr lang="en-US" sz="1000" dirty="0" smtClean="0"/>
              <a:t>Picture courtesy of EBMUD</a:t>
            </a:r>
            <a:endParaRPr lang="en-US" sz="1000" dirty="0"/>
          </a:p>
        </p:txBody>
      </p:sp>
    </p:spTree>
    <p:extLst>
      <p:ext uri="{BB962C8B-B14F-4D97-AF65-F5344CB8AC3E}">
        <p14:creationId xmlns:p14="http://schemas.microsoft.com/office/powerpoint/2010/main" val="33173310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481328"/>
            <a:ext cx="2930553" cy="4525963"/>
          </a:xfrm>
        </p:spPr>
        <p:txBody>
          <a:bodyPr>
            <a:normAutofit fontScale="70000" lnSpcReduction="20000"/>
          </a:bodyPr>
          <a:lstStyle/>
          <a:p>
            <a:r>
              <a:rPr lang="en-US" dirty="0"/>
              <a:t>Improve Level of Service for </a:t>
            </a:r>
            <a:r>
              <a:rPr lang="en-US" dirty="0" smtClean="0"/>
              <a:t>SJW </a:t>
            </a:r>
            <a:r>
              <a:rPr lang="en-US" dirty="0"/>
              <a:t>Strategic Building Blocks</a:t>
            </a:r>
          </a:p>
          <a:p>
            <a:r>
              <a:rPr lang="en-US" dirty="0"/>
              <a:t>Improve System Efficiency and Integrity</a:t>
            </a:r>
          </a:p>
          <a:p>
            <a:r>
              <a:rPr lang="en-US" dirty="0"/>
              <a:t>Exercise Prudent Business Practice as Value of Water Increases</a:t>
            </a:r>
          </a:p>
          <a:p>
            <a:r>
              <a:rPr lang="en-US" dirty="0"/>
              <a:t>Reduce Risk to Water Quality</a:t>
            </a:r>
          </a:p>
          <a:p>
            <a:r>
              <a:rPr lang="en-US" dirty="0"/>
              <a:t>Reduce Real Water Losses</a:t>
            </a:r>
          </a:p>
          <a:p>
            <a:r>
              <a:rPr lang="en-US" dirty="0"/>
              <a:t>Reduce Liability </a:t>
            </a:r>
            <a:r>
              <a:rPr lang="en-US" dirty="0" smtClean="0"/>
              <a:t>Costs</a:t>
            </a:r>
            <a:endParaRPr lang="en-US" dirty="0"/>
          </a:p>
        </p:txBody>
      </p:sp>
      <p:sp>
        <p:nvSpPr>
          <p:cNvPr id="3" name="Title 2"/>
          <p:cNvSpPr>
            <a:spLocks noGrp="1"/>
          </p:cNvSpPr>
          <p:nvPr>
            <p:ph type="title"/>
          </p:nvPr>
        </p:nvSpPr>
        <p:spPr/>
        <p:txBody>
          <a:bodyPr/>
          <a:lstStyle/>
          <a:p>
            <a:r>
              <a:rPr lang="en-US" dirty="0" smtClean="0"/>
              <a:t>Leak Detection</a:t>
            </a:r>
            <a:endParaRPr lang="en-US" dirty="0"/>
          </a:p>
        </p:txBody>
      </p:sp>
      <p:pic>
        <p:nvPicPr>
          <p:cNvPr id="4" name="Picture 3"/>
          <p:cNvPicPr>
            <a:picLocks noChangeAspect="1"/>
          </p:cNvPicPr>
          <p:nvPr/>
        </p:nvPicPr>
        <p:blipFill>
          <a:blip r:embed="rId2"/>
          <a:stretch>
            <a:fillRect/>
          </a:stretch>
        </p:blipFill>
        <p:spPr>
          <a:xfrm>
            <a:off x="3581400" y="1417638"/>
            <a:ext cx="4911753" cy="4499529"/>
          </a:xfrm>
          <a:prstGeom prst="rect">
            <a:avLst/>
          </a:prstGeom>
        </p:spPr>
      </p:pic>
    </p:spTree>
    <p:extLst>
      <p:ext uri="{BB962C8B-B14F-4D97-AF65-F5344CB8AC3E}">
        <p14:creationId xmlns:p14="http://schemas.microsoft.com/office/powerpoint/2010/main" val="28087040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0" y="1676400"/>
            <a:ext cx="2743199" cy="4449763"/>
          </a:xfrm>
        </p:spPr>
        <p:txBody>
          <a:bodyPr>
            <a:normAutofit/>
          </a:bodyPr>
          <a:lstStyle/>
          <a:p>
            <a:r>
              <a:rPr lang="en-US" dirty="0" smtClean="0"/>
              <a:t>Incorporated proximity of mains to WOTUS in the Main Prioritization Algorithm</a:t>
            </a:r>
            <a:endParaRPr lang="en-US" dirty="0"/>
          </a:p>
        </p:txBody>
      </p:sp>
      <p:sp>
        <p:nvSpPr>
          <p:cNvPr id="3" name="Title 2"/>
          <p:cNvSpPr>
            <a:spLocks noGrp="1"/>
          </p:cNvSpPr>
          <p:nvPr>
            <p:ph type="title"/>
          </p:nvPr>
        </p:nvSpPr>
        <p:spPr/>
        <p:txBody>
          <a:bodyPr>
            <a:normAutofit fontScale="90000"/>
          </a:bodyPr>
          <a:lstStyle/>
          <a:p>
            <a:r>
              <a:rPr lang="en-US" dirty="0" smtClean="0"/>
              <a:t>Prioritization of Main Replacement</a:t>
            </a:r>
            <a:endParaRPr lang="en-US" dirty="0"/>
          </a:p>
        </p:txBody>
      </p:sp>
      <p:pic>
        <p:nvPicPr>
          <p:cNvPr id="5" name="Picture 4"/>
          <p:cNvPicPr>
            <a:picLocks noChangeAspect="1"/>
          </p:cNvPicPr>
          <p:nvPr/>
        </p:nvPicPr>
        <p:blipFill>
          <a:blip r:embed="rId2"/>
          <a:stretch>
            <a:fillRect/>
          </a:stretch>
        </p:blipFill>
        <p:spPr>
          <a:xfrm>
            <a:off x="685800" y="1676400"/>
            <a:ext cx="5484865" cy="3352800"/>
          </a:xfrm>
          <a:prstGeom prst="rect">
            <a:avLst/>
          </a:prstGeom>
        </p:spPr>
      </p:pic>
      <p:sp>
        <p:nvSpPr>
          <p:cNvPr id="6" name="TextBox 5"/>
          <p:cNvSpPr txBox="1"/>
          <p:nvPr/>
        </p:nvSpPr>
        <p:spPr>
          <a:xfrm>
            <a:off x="4541146" y="4724400"/>
            <a:ext cx="1828800" cy="215444"/>
          </a:xfrm>
          <a:prstGeom prst="rect">
            <a:avLst/>
          </a:prstGeom>
          <a:noFill/>
        </p:spPr>
        <p:txBody>
          <a:bodyPr wrap="square" rtlCol="0">
            <a:spAutoFit/>
          </a:bodyPr>
          <a:lstStyle/>
          <a:p>
            <a:r>
              <a:rPr lang="en-US" sz="800" dirty="0" smtClean="0"/>
              <a:t>First six months for 2018</a:t>
            </a:r>
            <a:endParaRPr lang="en-US" sz="800" dirty="0"/>
          </a:p>
        </p:txBody>
      </p:sp>
    </p:spTree>
    <p:extLst>
      <p:ext uri="{BB962C8B-B14F-4D97-AF65-F5344CB8AC3E}">
        <p14:creationId xmlns:p14="http://schemas.microsoft.com/office/powerpoint/2010/main" val="14022132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spcBef>
                <a:spcPts val="1200"/>
              </a:spcBef>
              <a:spcAft>
                <a:spcPts val="1200"/>
              </a:spcAft>
            </a:pPr>
            <a:r>
              <a:rPr lang="en-US" dirty="0" smtClean="0"/>
              <a:t>Implemented Discharge Management Plans</a:t>
            </a:r>
          </a:p>
          <a:p>
            <a:pPr>
              <a:spcBef>
                <a:spcPts val="1200"/>
              </a:spcBef>
              <a:spcAft>
                <a:spcPts val="1200"/>
              </a:spcAft>
            </a:pPr>
            <a:r>
              <a:rPr lang="en-US" dirty="0" smtClean="0"/>
              <a:t>Performed staff training</a:t>
            </a:r>
          </a:p>
          <a:p>
            <a:pPr>
              <a:spcBef>
                <a:spcPts val="1200"/>
              </a:spcBef>
              <a:spcAft>
                <a:spcPts val="1200"/>
              </a:spcAft>
            </a:pPr>
            <a:r>
              <a:rPr lang="en-US" dirty="0"/>
              <a:t>Developed database management system</a:t>
            </a:r>
          </a:p>
          <a:p>
            <a:pPr>
              <a:spcBef>
                <a:spcPts val="1200"/>
              </a:spcBef>
              <a:spcAft>
                <a:spcPts val="1200"/>
              </a:spcAft>
            </a:pPr>
            <a:r>
              <a:rPr lang="en-US" dirty="0" smtClean="0"/>
              <a:t>BMP improvements</a:t>
            </a:r>
          </a:p>
          <a:p>
            <a:pPr marL="109728" indent="0">
              <a:buNone/>
            </a:pPr>
            <a:endParaRPr lang="en-US" dirty="0"/>
          </a:p>
        </p:txBody>
      </p:sp>
      <p:sp>
        <p:nvSpPr>
          <p:cNvPr id="3" name="Title 2"/>
          <p:cNvSpPr>
            <a:spLocks noGrp="1"/>
          </p:cNvSpPr>
          <p:nvPr>
            <p:ph type="title"/>
          </p:nvPr>
        </p:nvSpPr>
        <p:spPr/>
        <p:txBody>
          <a:bodyPr>
            <a:normAutofit fontScale="90000"/>
          </a:bodyPr>
          <a:lstStyle/>
          <a:p>
            <a:r>
              <a:rPr lang="en-US" dirty="0" smtClean="0"/>
              <a:t>Operational Changes at Cal Water</a:t>
            </a:r>
            <a:endParaRPr lang="en-US" dirty="0"/>
          </a:p>
        </p:txBody>
      </p:sp>
    </p:spTree>
    <p:extLst>
      <p:ext uri="{BB962C8B-B14F-4D97-AF65-F5344CB8AC3E}">
        <p14:creationId xmlns:p14="http://schemas.microsoft.com/office/powerpoint/2010/main" val="28569932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US" dirty="0"/>
          </a:p>
          <a:p>
            <a:r>
              <a:rPr lang="en-US" dirty="0" smtClean="0"/>
              <a:t>Discharge Record Form</a:t>
            </a:r>
          </a:p>
          <a:p>
            <a:r>
              <a:rPr lang="en-US" dirty="0" smtClean="0"/>
              <a:t>Quick Reference</a:t>
            </a:r>
          </a:p>
          <a:p>
            <a:r>
              <a:rPr lang="en-US" dirty="0" smtClean="0"/>
              <a:t>Operators Discharge Decision Flow Chart</a:t>
            </a:r>
          </a:p>
          <a:p>
            <a:pPr marL="109728" indent="0">
              <a:buNone/>
            </a:pPr>
            <a:endParaRPr lang="en-US" dirty="0"/>
          </a:p>
        </p:txBody>
      </p:sp>
      <p:sp>
        <p:nvSpPr>
          <p:cNvPr id="3" name="Title 2"/>
          <p:cNvSpPr>
            <a:spLocks noGrp="1"/>
          </p:cNvSpPr>
          <p:nvPr>
            <p:ph type="title"/>
          </p:nvPr>
        </p:nvSpPr>
        <p:spPr/>
        <p:txBody>
          <a:bodyPr>
            <a:normAutofit/>
          </a:bodyPr>
          <a:lstStyle/>
          <a:p>
            <a:r>
              <a:rPr lang="en-US" dirty="0" smtClean="0"/>
              <a:t>Discharge Management Plans</a:t>
            </a:r>
            <a:endParaRPr lang="en-US" dirty="0"/>
          </a:p>
        </p:txBody>
      </p:sp>
    </p:spTree>
    <p:extLst>
      <p:ext uri="{BB962C8B-B14F-4D97-AF65-F5344CB8AC3E}">
        <p14:creationId xmlns:p14="http://schemas.microsoft.com/office/powerpoint/2010/main" val="34447362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295400"/>
            <a:ext cx="6480250" cy="4933229"/>
          </a:xfrm>
          <a:prstGeom prst="rect">
            <a:avLst/>
          </a:prstGeom>
          <a:solidFill>
            <a:schemeClr val="bg1"/>
          </a:solidFill>
          <a:ln w="9525">
            <a:solidFill>
              <a:srgbClr val="000000"/>
            </a:solidFill>
            <a:miter lim="800000"/>
            <a:headEnd/>
            <a:tailEnd/>
          </a:ln>
          <a:extLst/>
        </p:spPr>
      </p:pic>
      <p:sp>
        <p:nvSpPr>
          <p:cNvPr id="2" name="Title 1"/>
          <p:cNvSpPr>
            <a:spLocks noGrp="1"/>
          </p:cNvSpPr>
          <p:nvPr>
            <p:ph type="title"/>
          </p:nvPr>
        </p:nvSpPr>
        <p:spPr/>
        <p:txBody>
          <a:bodyPr/>
          <a:lstStyle/>
          <a:p>
            <a:r>
              <a:rPr lang="en-US" dirty="0" smtClean="0"/>
              <a:t>Discharge Record Form</a:t>
            </a:r>
            <a:endParaRPr lang="en-US" dirty="0"/>
          </a:p>
        </p:txBody>
      </p:sp>
    </p:spTree>
    <p:extLst>
      <p:ext uri="{BB962C8B-B14F-4D97-AF65-F5344CB8AC3E}">
        <p14:creationId xmlns:p14="http://schemas.microsoft.com/office/powerpoint/2010/main" val="41996737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7020" y="1481138"/>
            <a:ext cx="3629959" cy="4525962"/>
          </a:xfrm>
        </p:spPr>
      </p:pic>
      <p:sp>
        <p:nvSpPr>
          <p:cNvPr id="2" name="Title 1"/>
          <p:cNvSpPr>
            <a:spLocks noGrp="1"/>
          </p:cNvSpPr>
          <p:nvPr>
            <p:ph type="title"/>
          </p:nvPr>
        </p:nvSpPr>
        <p:spPr/>
        <p:txBody>
          <a:bodyPr/>
          <a:lstStyle/>
          <a:p>
            <a:r>
              <a:rPr lang="en-US" dirty="0" smtClean="0"/>
              <a:t>Discharge Guidance Flowchart</a:t>
            </a:r>
            <a:endParaRPr lang="en-US" dirty="0"/>
          </a:p>
        </p:txBody>
      </p:sp>
    </p:spTree>
    <p:extLst>
      <p:ext uri="{BB962C8B-B14F-4D97-AF65-F5344CB8AC3E}">
        <p14:creationId xmlns:p14="http://schemas.microsoft.com/office/powerpoint/2010/main" val="3992608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Classroom Lecture</a:t>
            </a:r>
          </a:p>
          <a:p>
            <a:r>
              <a:rPr lang="en-US" dirty="0" smtClean="0"/>
              <a:t>Hands on training</a:t>
            </a:r>
          </a:p>
          <a:p>
            <a:r>
              <a:rPr lang="en-US" dirty="0" smtClean="0"/>
              <a:t>Scenario based  training</a:t>
            </a:r>
          </a:p>
          <a:p>
            <a:pPr marL="109728" indent="0">
              <a:buNone/>
            </a:pPr>
            <a:endParaRPr lang="en-US" dirty="0"/>
          </a:p>
        </p:txBody>
      </p:sp>
      <p:sp>
        <p:nvSpPr>
          <p:cNvPr id="3" name="Title 2"/>
          <p:cNvSpPr>
            <a:spLocks noGrp="1"/>
          </p:cNvSpPr>
          <p:nvPr>
            <p:ph type="title"/>
          </p:nvPr>
        </p:nvSpPr>
        <p:spPr/>
        <p:txBody>
          <a:bodyPr>
            <a:noAutofit/>
          </a:bodyPr>
          <a:lstStyle/>
          <a:p>
            <a:r>
              <a:rPr lang="en-US" sz="3600" dirty="0" smtClean="0"/>
              <a:t>Evolution of Discharge Management Training</a:t>
            </a:r>
            <a:endParaRPr lang="en-US" sz="3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600" y="2919793"/>
            <a:ext cx="4201584" cy="3151188"/>
          </a:xfrm>
          <a:prstGeom prst="rect">
            <a:avLst/>
          </a:prstGeom>
        </p:spPr>
      </p:pic>
    </p:spTree>
    <p:extLst>
      <p:ext uri="{BB962C8B-B14F-4D97-AF65-F5344CB8AC3E}">
        <p14:creationId xmlns:p14="http://schemas.microsoft.com/office/powerpoint/2010/main" val="3528347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Hands on Training</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0" y="1401159"/>
            <a:ext cx="6248400" cy="4686300"/>
          </a:xfrm>
          <a:prstGeom prst="rect">
            <a:avLst/>
          </a:prstGeom>
        </p:spPr>
      </p:pic>
    </p:spTree>
    <p:extLst>
      <p:ext uri="{BB962C8B-B14F-4D97-AF65-F5344CB8AC3E}">
        <p14:creationId xmlns:p14="http://schemas.microsoft.com/office/powerpoint/2010/main" val="42394297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2088" y="1066801"/>
            <a:ext cx="3321223" cy="3276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3736" y="3962400"/>
            <a:ext cx="3733800" cy="2800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457200" y="1481328"/>
            <a:ext cx="4800600" cy="4525963"/>
          </a:xfrm>
        </p:spPr>
        <p:txBody>
          <a:bodyPr>
            <a:normAutofit fontScale="85000" lnSpcReduction="10000"/>
          </a:bodyPr>
          <a:lstStyle/>
          <a:p>
            <a:pPr marL="109728" indent="0">
              <a:buNone/>
            </a:pPr>
            <a:r>
              <a:rPr lang="en-US" u="sng" dirty="0"/>
              <a:t>Location</a:t>
            </a:r>
            <a:r>
              <a:rPr lang="en-US" dirty="0"/>
              <a:t>: South San </a:t>
            </a:r>
            <a:r>
              <a:rPr lang="en-US" dirty="0" smtClean="0"/>
              <a:t>Francisco</a:t>
            </a:r>
          </a:p>
          <a:p>
            <a:pPr marL="109728" indent="0">
              <a:buNone/>
            </a:pPr>
            <a:endParaRPr lang="en-US" dirty="0"/>
          </a:p>
          <a:p>
            <a:r>
              <a:rPr lang="en-US" dirty="0" smtClean="0"/>
              <a:t>420, 000 gallons discharged</a:t>
            </a:r>
            <a:endParaRPr lang="en-US" dirty="0"/>
          </a:p>
          <a:p>
            <a:r>
              <a:rPr lang="en-US" dirty="0" smtClean="0"/>
              <a:t>No possible </a:t>
            </a:r>
            <a:r>
              <a:rPr lang="en-US" dirty="0"/>
              <a:t>to discharge to </a:t>
            </a:r>
            <a:r>
              <a:rPr lang="en-US" dirty="0" smtClean="0"/>
              <a:t>land</a:t>
            </a:r>
            <a:endParaRPr lang="en-US" dirty="0"/>
          </a:p>
          <a:p>
            <a:r>
              <a:rPr lang="en-US" dirty="0"/>
              <a:t>Discharge total chlorine residual = 0.0 mg/L </a:t>
            </a:r>
          </a:p>
          <a:p>
            <a:r>
              <a:rPr lang="en-US" dirty="0"/>
              <a:t>Discharge turbidity = 15 NTU</a:t>
            </a:r>
          </a:p>
          <a:p>
            <a:r>
              <a:rPr lang="en-US" dirty="0"/>
              <a:t>Flow rate = 700 GPM</a:t>
            </a:r>
          </a:p>
          <a:p>
            <a:r>
              <a:rPr lang="en-US" dirty="0"/>
              <a:t>Duration of discharge = 10 </a:t>
            </a:r>
            <a:r>
              <a:rPr lang="en-US" dirty="0" smtClean="0"/>
              <a:t>hours</a:t>
            </a:r>
            <a:endParaRPr lang="en-US" dirty="0"/>
          </a:p>
        </p:txBody>
      </p:sp>
      <p:sp>
        <p:nvSpPr>
          <p:cNvPr id="2" name="Title 1"/>
          <p:cNvSpPr>
            <a:spLocks noGrp="1"/>
          </p:cNvSpPr>
          <p:nvPr>
            <p:ph type="title"/>
          </p:nvPr>
        </p:nvSpPr>
        <p:spPr/>
        <p:txBody>
          <a:bodyPr>
            <a:normAutofit fontScale="90000"/>
          </a:bodyPr>
          <a:lstStyle/>
          <a:p>
            <a:r>
              <a:rPr lang="en-US" dirty="0" smtClean="0"/>
              <a:t>Scenario Based Training</a:t>
            </a:r>
            <a:r>
              <a:rPr lang="en-US" dirty="0"/>
              <a:t/>
            </a:r>
            <a:br>
              <a:rPr lang="en-US" dirty="0"/>
            </a:br>
            <a:endParaRPr lang="en-US" dirty="0"/>
          </a:p>
        </p:txBody>
      </p:sp>
    </p:spTree>
    <p:extLst>
      <p:ext uri="{BB962C8B-B14F-4D97-AF65-F5344CB8AC3E}">
        <p14:creationId xmlns:p14="http://schemas.microsoft.com/office/powerpoint/2010/main" val="8224211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Operational Changes Related to Compliance with Statewide General NPDES for DWS Discharges</a:t>
            </a:r>
          </a:p>
          <a:p>
            <a:endParaRPr lang="en-US" dirty="0" smtClean="0"/>
          </a:p>
          <a:p>
            <a:r>
              <a:rPr lang="en-US" dirty="0" smtClean="0"/>
              <a:t>Examples of </a:t>
            </a:r>
            <a:r>
              <a:rPr lang="en-US" dirty="0" smtClean="0"/>
              <a:t>BMPs </a:t>
            </a:r>
            <a:r>
              <a:rPr lang="en-US" dirty="0" smtClean="0"/>
              <a:t>Used </a:t>
            </a:r>
            <a:r>
              <a:rPr lang="en-US" dirty="0" smtClean="0"/>
              <a:t>for Permitted Discharges</a:t>
            </a:r>
          </a:p>
          <a:p>
            <a:endParaRPr lang="en-US" dirty="0"/>
          </a:p>
          <a:p>
            <a:r>
              <a:rPr lang="en-US" dirty="0" smtClean="0"/>
              <a:t>Examples </a:t>
            </a:r>
            <a:r>
              <a:rPr lang="en-US" dirty="0" smtClean="0"/>
              <a:t>of Administrative BMPs</a:t>
            </a:r>
          </a:p>
          <a:p>
            <a:endParaRPr lang="en-US" dirty="0" smtClean="0"/>
          </a:p>
          <a:p>
            <a:r>
              <a:rPr lang="en-US" dirty="0" smtClean="0"/>
              <a:t>Status of the Revised CA-NV BMPs Manual</a:t>
            </a:r>
          </a:p>
        </p:txBody>
      </p:sp>
      <p:sp>
        <p:nvSpPr>
          <p:cNvPr id="2" name="Title 1"/>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29738018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US" dirty="0" smtClean="0"/>
          </a:p>
          <a:p>
            <a:pPr marL="109728" indent="0">
              <a:buNone/>
            </a:pPr>
            <a:endParaRPr lang="en-US" dirty="0"/>
          </a:p>
        </p:txBody>
      </p:sp>
      <p:sp>
        <p:nvSpPr>
          <p:cNvPr id="3" name="Title 2"/>
          <p:cNvSpPr>
            <a:spLocks noGrp="1"/>
          </p:cNvSpPr>
          <p:nvPr>
            <p:ph type="title"/>
          </p:nvPr>
        </p:nvSpPr>
        <p:spPr/>
        <p:txBody>
          <a:bodyPr>
            <a:normAutofit/>
          </a:bodyPr>
          <a:lstStyle/>
          <a:p>
            <a:r>
              <a:rPr lang="en-US" dirty="0" smtClean="0"/>
              <a:t>BMP Improvements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3330002"/>
            <a:ext cx="3632200" cy="2724150"/>
          </a:xfrm>
          <a:prstGeom prst="rect">
            <a:avLst/>
          </a:prstGeom>
          <a:ln>
            <a:solidFill>
              <a:schemeClr val="tx1"/>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295400"/>
            <a:ext cx="3200400" cy="2400300"/>
          </a:xfrm>
          <a:prstGeom prst="rect">
            <a:avLst/>
          </a:prstGeom>
          <a:solidFill>
            <a:schemeClr val="tx1"/>
          </a:solidFill>
          <a:ln>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1600200"/>
            <a:ext cx="2989628" cy="2242221"/>
          </a:xfrm>
          <a:prstGeom prst="rect">
            <a:avLst/>
          </a:prstGeom>
          <a:solidFill>
            <a:schemeClr val="tx1"/>
          </a:solidFill>
          <a:ln>
            <a:solidFill>
              <a:schemeClr val="tx1"/>
            </a:solidFill>
          </a:ln>
          <a:effectLst>
            <a:outerShdw blurRad="50800" dist="50800" dir="5400000" algn="ctr" rotWithShape="0">
              <a:srgbClr val="000000">
                <a:alpha val="82000"/>
              </a:srgbClr>
            </a:outerShdw>
          </a:effectLst>
        </p:spPr>
      </p:pic>
    </p:spTree>
    <p:extLst>
      <p:ext uri="{BB962C8B-B14F-4D97-AF65-F5344CB8AC3E}">
        <p14:creationId xmlns:p14="http://schemas.microsoft.com/office/powerpoint/2010/main" val="21829888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US" dirty="0" smtClean="0"/>
          </a:p>
          <a:p>
            <a:pPr marL="109728" indent="0">
              <a:buNone/>
            </a:pPr>
            <a:endParaRPr lang="en-US" dirty="0"/>
          </a:p>
        </p:txBody>
      </p:sp>
      <p:sp>
        <p:nvSpPr>
          <p:cNvPr id="3" name="Title 2"/>
          <p:cNvSpPr>
            <a:spLocks noGrp="1"/>
          </p:cNvSpPr>
          <p:nvPr>
            <p:ph type="title"/>
          </p:nvPr>
        </p:nvSpPr>
        <p:spPr/>
        <p:txBody>
          <a:bodyPr>
            <a:normAutofit/>
          </a:bodyPr>
          <a:lstStyle/>
          <a:p>
            <a:r>
              <a:rPr lang="en-US" dirty="0" smtClean="0"/>
              <a:t>BMP Improvements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783" y="1127591"/>
            <a:ext cx="3356634" cy="2517476"/>
          </a:xfrm>
          <a:prstGeom prst="rect">
            <a:avLst/>
          </a:prstGeom>
          <a:ln>
            <a:solidFill>
              <a:schemeClr val="tx1"/>
            </a:solidFill>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3804657"/>
            <a:ext cx="3149600" cy="2362200"/>
          </a:xfrm>
          <a:prstGeom prst="rect">
            <a:avLst/>
          </a:prstGeom>
          <a:ln>
            <a:solidFill>
              <a:schemeClr val="tx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2417" y="1384741"/>
            <a:ext cx="2377015" cy="1782761"/>
          </a:xfrm>
          <a:prstGeom prst="rect">
            <a:avLst/>
          </a:prstGeom>
          <a:ln>
            <a:solidFill>
              <a:schemeClr val="tx1"/>
            </a:solidFill>
          </a:ln>
        </p:spPr>
      </p:pic>
      <p:pic>
        <p:nvPicPr>
          <p:cNvPr id="1026" name="Picture 235" descr="IMG_072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3804657"/>
            <a:ext cx="1769521" cy="23593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1635" y="1486535"/>
            <a:ext cx="2919596" cy="2189697"/>
          </a:xfrm>
          <a:prstGeom prst="rect">
            <a:avLst/>
          </a:prstGeom>
          <a:ln>
            <a:solidFill>
              <a:schemeClr val="tx1"/>
            </a:solidFill>
          </a:ln>
        </p:spPr>
      </p:pic>
    </p:spTree>
    <p:extLst>
      <p:ext uri="{BB962C8B-B14F-4D97-AF65-F5344CB8AC3E}">
        <p14:creationId xmlns:p14="http://schemas.microsoft.com/office/powerpoint/2010/main" val="7828248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US" dirty="0" smtClean="0"/>
          </a:p>
          <a:p>
            <a:pPr marL="109728" indent="0">
              <a:buNone/>
            </a:pPr>
            <a:endParaRPr lang="en-US" dirty="0"/>
          </a:p>
        </p:txBody>
      </p:sp>
      <p:sp>
        <p:nvSpPr>
          <p:cNvPr id="3" name="Title 2"/>
          <p:cNvSpPr>
            <a:spLocks noGrp="1"/>
          </p:cNvSpPr>
          <p:nvPr>
            <p:ph type="title"/>
          </p:nvPr>
        </p:nvSpPr>
        <p:spPr/>
        <p:txBody>
          <a:bodyPr>
            <a:normAutofit/>
          </a:bodyPr>
          <a:lstStyle/>
          <a:p>
            <a:r>
              <a:rPr lang="en-US" dirty="0" smtClean="0"/>
              <a:t>BMP Improvements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7178" y="3810000"/>
            <a:ext cx="2685473" cy="2014105"/>
          </a:xfrm>
          <a:prstGeom prst="rect">
            <a:avLst/>
          </a:prstGeom>
          <a:ln>
            <a:solidFill>
              <a:schemeClr val="tx1"/>
            </a:solidFill>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4114800"/>
            <a:ext cx="3108230" cy="2331172"/>
          </a:xfrm>
          <a:prstGeom prst="rect">
            <a:avLst/>
          </a:prstGeom>
          <a:ln>
            <a:solidFill>
              <a:schemeClr val="tx1"/>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273" y="1259440"/>
            <a:ext cx="2988252" cy="2241189"/>
          </a:xfrm>
          <a:prstGeom prst="rect">
            <a:avLst/>
          </a:prstGeom>
          <a:ln>
            <a:solidFill>
              <a:schemeClr val="tx1"/>
            </a:solid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6844" y="1259440"/>
            <a:ext cx="3613830" cy="2710373"/>
          </a:xfrm>
          <a:prstGeom prst="rect">
            <a:avLst/>
          </a:prstGeom>
          <a:ln>
            <a:solidFill>
              <a:schemeClr val="tx1"/>
            </a:solidFill>
          </a:ln>
        </p:spPr>
      </p:pic>
    </p:spTree>
    <p:extLst>
      <p:ext uri="{BB962C8B-B14F-4D97-AF65-F5344CB8AC3E}">
        <p14:creationId xmlns:p14="http://schemas.microsoft.com/office/powerpoint/2010/main" val="17408522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US" dirty="0" smtClean="0"/>
          </a:p>
          <a:p>
            <a:pPr marL="109728" indent="0">
              <a:buNone/>
            </a:pPr>
            <a:endParaRPr lang="en-US" dirty="0"/>
          </a:p>
        </p:txBody>
      </p:sp>
      <p:sp>
        <p:nvSpPr>
          <p:cNvPr id="3" name="Title 2"/>
          <p:cNvSpPr>
            <a:spLocks noGrp="1"/>
          </p:cNvSpPr>
          <p:nvPr>
            <p:ph type="title"/>
          </p:nvPr>
        </p:nvSpPr>
        <p:spPr/>
        <p:txBody>
          <a:bodyPr>
            <a:normAutofit/>
          </a:bodyPr>
          <a:lstStyle/>
          <a:p>
            <a:r>
              <a:rPr lang="en-US" dirty="0" smtClean="0"/>
              <a:t>BMP Improvements</a:t>
            </a:r>
            <a:endParaRPr lang="en-US" dirty="0"/>
          </a:p>
        </p:txBody>
      </p:sp>
      <p:pic>
        <p:nvPicPr>
          <p:cNvPr id="2050" name="Picture 98" descr="29-reduc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4160649" cy="44978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3352800"/>
            <a:ext cx="4114800" cy="3086100"/>
          </a:xfrm>
          <a:prstGeom prst="rect">
            <a:avLst/>
          </a:prstGeom>
          <a:ln>
            <a:solidFill>
              <a:schemeClr val="tx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69883" y="1079795"/>
            <a:ext cx="3151961" cy="2363971"/>
          </a:xfrm>
          <a:prstGeom prst="rect">
            <a:avLst/>
          </a:prstGeom>
          <a:ln>
            <a:solidFill>
              <a:schemeClr val="tx1"/>
            </a:solidFill>
          </a:ln>
        </p:spPr>
      </p:pic>
    </p:spTree>
    <p:extLst>
      <p:ext uri="{BB962C8B-B14F-4D97-AF65-F5344CB8AC3E}">
        <p14:creationId xmlns:p14="http://schemas.microsoft.com/office/powerpoint/2010/main" val="31504263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US" dirty="0"/>
          </a:p>
          <a:p>
            <a:r>
              <a:rPr lang="en-US" dirty="0" smtClean="0"/>
              <a:t>Workgroup established &amp; kick-off meeting June 26, 2018</a:t>
            </a:r>
          </a:p>
          <a:p>
            <a:r>
              <a:rPr lang="en-US" dirty="0" smtClean="0"/>
              <a:t>First draft released January 12, 2018</a:t>
            </a:r>
          </a:p>
          <a:p>
            <a:r>
              <a:rPr lang="en-US" dirty="0"/>
              <a:t>First draft </a:t>
            </a:r>
            <a:r>
              <a:rPr lang="en-US" dirty="0" smtClean="0"/>
              <a:t>comments received February 11, 2019</a:t>
            </a:r>
          </a:p>
          <a:p>
            <a:r>
              <a:rPr lang="en-US" dirty="0" smtClean="0"/>
              <a:t>Second draft scheduled for release April 9, 2019</a:t>
            </a:r>
          </a:p>
          <a:p>
            <a:r>
              <a:rPr lang="en-US" dirty="0" smtClean="0"/>
              <a:t>Finalize manual end of June 2019</a:t>
            </a:r>
          </a:p>
          <a:p>
            <a:pPr marL="109728" indent="0">
              <a:buNone/>
            </a:pPr>
            <a:endParaRPr lang="en-US" dirty="0"/>
          </a:p>
        </p:txBody>
      </p:sp>
      <p:sp>
        <p:nvSpPr>
          <p:cNvPr id="3" name="Title 2"/>
          <p:cNvSpPr>
            <a:spLocks noGrp="1"/>
          </p:cNvSpPr>
          <p:nvPr>
            <p:ph type="title"/>
          </p:nvPr>
        </p:nvSpPr>
        <p:spPr/>
        <p:txBody>
          <a:bodyPr>
            <a:normAutofit/>
          </a:bodyPr>
          <a:lstStyle/>
          <a:p>
            <a:r>
              <a:rPr lang="en-US" dirty="0"/>
              <a:t>Status of BMPs Manual Update</a:t>
            </a:r>
          </a:p>
        </p:txBody>
      </p:sp>
    </p:spTree>
    <p:extLst>
      <p:ext uri="{BB962C8B-B14F-4D97-AF65-F5344CB8AC3E}">
        <p14:creationId xmlns:p14="http://schemas.microsoft.com/office/powerpoint/2010/main" val="5867006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410200" cy="4525963"/>
          </a:xfrm>
        </p:spPr>
        <p:txBody>
          <a:bodyPr>
            <a:normAutofit lnSpcReduction="10000"/>
          </a:bodyPr>
          <a:lstStyle/>
          <a:p>
            <a:r>
              <a:rPr lang="en-US" dirty="0" smtClean="0"/>
              <a:t>Developed a mobile data acquisition application to capture information about unplanned and planned discharges</a:t>
            </a:r>
          </a:p>
          <a:p>
            <a:r>
              <a:rPr lang="en-US" dirty="0" smtClean="0"/>
              <a:t>Updated and </a:t>
            </a:r>
            <a:r>
              <a:rPr lang="en-US" dirty="0" smtClean="0"/>
              <a:t>developed new </a:t>
            </a:r>
            <a:r>
              <a:rPr lang="en-US" dirty="0" smtClean="0"/>
              <a:t>SOPs</a:t>
            </a:r>
          </a:p>
          <a:p>
            <a:r>
              <a:rPr lang="en-US" dirty="0" smtClean="0"/>
              <a:t>Performed staff and contractors training</a:t>
            </a:r>
          </a:p>
          <a:p>
            <a:r>
              <a:rPr lang="en-US" dirty="0" smtClean="0"/>
              <a:t>Reviewed and improved activities specific BMPs</a:t>
            </a:r>
          </a:p>
          <a:p>
            <a:pPr marL="109728" indent="0">
              <a:buNone/>
            </a:pPr>
            <a:endParaRPr lang="en-US" dirty="0"/>
          </a:p>
        </p:txBody>
      </p:sp>
      <p:sp>
        <p:nvSpPr>
          <p:cNvPr id="3" name="Title 2"/>
          <p:cNvSpPr>
            <a:spLocks noGrp="1"/>
          </p:cNvSpPr>
          <p:nvPr>
            <p:ph type="title"/>
          </p:nvPr>
        </p:nvSpPr>
        <p:spPr/>
        <p:txBody>
          <a:bodyPr/>
          <a:lstStyle/>
          <a:p>
            <a:r>
              <a:rPr lang="en-US" dirty="0" smtClean="0"/>
              <a:t>Operational Changes at SJW</a:t>
            </a:r>
            <a:endParaRPr lang="en-US" dirty="0"/>
          </a:p>
        </p:txBody>
      </p:sp>
      <p:pic>
        <p:nvPicPr>
          <p:cNvPr id="4" name="Picture 3"/>
          <p:cNvPicPr>
            <a:picLocks noChangeAspect="1"/>
          </p:cNvPicPr>
          <p:nvPr/>
        </p:nvPicPr>
        <p:blipFill>
          <a:blip r:embed="rId2"/>
          <a:stretch>
            <a:fillRect/>
          </a:stretch>
        </p:blipFill>
        <p:spPr>
          <a:xfrm>
            <a:off x="6096000" y="1600200"/>
            <a:ext cx="2000620" cy="3955633"/>
          </a:xfrm>
          <a:prstGeom prst="rect">
            <a:avLst/>
          </a:prstGeom>
        </p:spPr>
      </p:pic>
    </p:spTree>
    <p:extLst>
      <p:ext uri="{BB962C8B-B14F-4D97-AF65-F5344CB8AC3E}">
        <p14:creationId xmlns:p14="http://schemas.microsoft.com/office/powerpoint/2010/main" val="36617146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8"/>
            <a:ext cx="3352800" cy="4525963"/>
          </a:xfrm>
        </p:spPr>
        <p:txBody>
          <a:bodyPr>
            <a:normAutofit/>
          </a:bodyPr>
          <a:lstStyle/>
          <a:p>
            <a:r>
              <a:rPr lang="en-US" dirty="0" smtClean="0"/>
              <a:t>Bottom of tank is filtered through a 1µm filter</a:t>
            </a:r>
          </a:p>
          <a:p>
            <a:r>
              <a:rPr lang="en-US" dirty="0" smtClean="0"/>
              <a:t>Captured sediments are characterized prior to disposal</a:t>
            </a:r>
          </a:p>
          <a:p>
            <a:endParaRPr lang="en-US" dirty="0" smtClean="0"/>
          </a:p>
          <a:p>
            <a:pPr marL="109728" indent="0">
              <a:buNone/>
            </a:pPr>
            <a:endParaRPr lang="en-US" dirty="0"/>
          </a:p>
        </p:txBody>
      </p:sp>
      <p:sp>
        <p:nvSpPr>
          <p:cNvPr id="2" name="Title 1"/>
          <p:cNvSpPr>
            <a:spLocks noGrp="1"/>
          </p:cNvSpPr>
          <p:nvPr>
            <p:ph type="title"/>
          </p:nvPr>
        </p:nvSpPr>
        <p:spPr/>
        <p:txBody>
          <a:bodyPr/>
          <a:lstStyle/>
          <a:p>
            <a:r>
              <a:rPr lang="en-US" dirty="0" smtClean="0"/>
              <a:t>Tank Dewatering &amp; Cleaning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4275" y="1219200"/>
            <a:ext cx="2000250" cy="2667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2552700"/>
            <a:ext cx="2114550" cy="2819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4114800"/>
            <a:ext cx="1885950" cy="2514600"/>
          </a:xfrm>
          <a:prstGeom prst="rect">
            <a:avLst/>
          </a:prstGeom>
        </p:spPr>
      </p:pic>
    </p:spTree>
    <p:extLst>
      <p:ext uri="{BB962C8B-B14F-4D97-AF65-F5344CB8AC3E}">
        <p14:creationId xmlns:p14="http://schemas.microsoft.com/office/powerpoint/2010/main" val="37765709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8"/>
            <a:ext cx="3352800" cy="4525963"/>
          </a:xfrm>
        </p:spPr>
        <p:txBody>
          <a:bodyPr>
            <a:normAutofit/>
          </a:bodyPr>
          <a:lstStyle/>
          <a:p>
            <a:r>
              <a:rPr lang="en-US" dirty="0" smtClean="0"/>
              <a:t>Retrofitted tank overflows to include air gaps and dechlorination</a:t>
            </a:r>
            <a:endParaRPr lang="en-US" dirty="0"/>
          </a:p>
          <a:p>
            <a:endParaRPr lang="en-US" dirty="0"/>
          </a:p>
        </p:txBody>
      </p:sp>
      <p:sp>
        <p:nvSpPr>
          <p:cNvPr id="2" name="Title 1"/>
          <p:cNvSpPr>
            <a:spLocks noGrp="1"/>
          </p:cNvSpPr>
          <p:nvPr>
            <p:ph type="title"/>
          </p:nvPr>
        </p:nvSpPr>
        <p:spPr/>
        <p:txBody>
          <a:bodyPr/>
          <a:lstStyle/>
          <a:p>
            <a:r>
              <a:rPr lang="en-US" dirty="0" smtClean="0"/>
              <a:t>Tank Overflows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1219200"/>
            <a:ext cx="3733800" cy="4978400"/>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2133600" y="3640137"/>
            <a:ext cx="2683831" cy="2557463"/>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6650650" y="2895600"/>
            <a:ext cx="2016097" cy="1874737"/>
          </a:xfrm>
          <a:prstGeom prst="rect">
            <a:avLst/>
          </a:prstGeom>
          <a:ln>
            <a:solidFill>
              <a:schemeClr val="tx1"/>
            </a:solidFill>
          </a:ln>
        </p:spPr>
      </p:pic>
    </p:spTree>
    <p:extLst>
      <p:ext uri="{BB962C8B-B14F-4D97-AF65-F5344CB8AC3E}">
        <p14:creationId xmlns:p14="http://schemas.microsoft.com/office/powerpoint/2010/main" val="28267743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481328"/>
            <a:ext cx="3048000" cy="4525963"/>
          </a:xfrm>
        </p:spPr>
        <p:txBody>
          <a:bodyPr>
            <a:normAutofit/>
          </a:bodyPr>
          <a:lstStyle/>
          <a:p>
            <a:r>
              <a:rPr lang="en-US" dirty="0" smtClean="0"/>
              <a:t>Gravel lining at bottom of trench</a:t>
            </a:r>
          </a:p>
          <a:p>
            <a:r>
              <a:rPr lang="en-US" dirty="0" smtClean="0"/>
              <a:t>Trash pump in perforated plastic bucket</a:t>
            </a:r>
          </a:p>
          <a:p>
            <a:r>
              <a:rPr lang="en-US" dirty="0" smtClean="0"/>
              <a:t>Plastic lining of trench walls</a:t>
            </a:r>
          </a:p>
          <a:p>
            <a:endParaRPr lang="en-US" dirty="0" smtClean="0"/>
          </a:p>
          <a:p>
            <a:endParaRPr lang="en-US" dirty="0"/>
          </a:p>
        </p:txBody>
      </p:sp>
      <p:sp>
        <p:nvSpPr>
          <p:cNvPr id="2" name="Title 1"/>
          <p:cNvSpPr>
            <a:spLocks noGrp="1"/>
          </p:cNvSpPr>
          <p:nvPr>
            <p:ph type="title"/>
          </p:nvPr>
        </p:nvSpPr>
        <p:spPr/>
        <p:txBody>
          <a:bodyPr/>
          <a:lstStyle/>
          <a:p>
            <a:r>
              <a:rPr lang="en-US" dirty="0" smtClean="0"/>
              <a:t>Trench Dewatering - I</a:t>
            </a:r>
            <a:endParaRPr lang="en-US" dirty="0"/>
          </a:p>
        </p:txBody>
      </p:sp>
      <p:pic>
        <p:nvPicPr>
          <p:cNvPr id="8" name="Picture 7"/>
          <p:cNvPicPr>
            <a:picLocks noChangeAspect="1"/>
          </p:cNvPicPr>
          <p:nvPr/>
        </p:nvPicPr>
        <p:blipFill>
          <a:blip r:embed="rId2"/>
          <a:stretch>
            <a:fillRect/>
          </a:stretch>
        </p:blipFill>
        <p:spPr>
          <a:xfrm>
            <a:off x="5638800" y="3200400"/>
            <a:ext cx="2670279" cy="3554276"/>
          </a:xfrm>
          <a:prstGeom prst="rect">
            <a:avLst/>
          </a:prstGeom>
          <a:ln>
            <a:solidFill>
              <a:schemeClr val="tx1"/>
            </a:solidFill>
          </a:ln>
        </p:spPr>
      </p:pic>
      <p:pic>
        <p:nvPicPr>
          <p:cNvPr id="4" name="Picture 2" descr="C:\Users\rodigari\Dropbox\BMPs\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1143000"/>
            <a:ext cx="2438400" cy="3251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6465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rodigari\Dropbox\BMPs\20130408_090142.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r="14894"/>
          <a:stretch/>
        </p:blipFill>
        <p:spPr bwMode="auto">
          <a:xfrm>
            <a:off x="3360821" y="1776663"/>
            <a:ext cx="2507574" cy="2209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Trench Dewatering - II</a:t>
            </a:r>
            <a:endParaRPr lang="en-US" dirty="0"/>
          </a:p>
        </p:txBody>
      </p:sp>
      <p:sp>
        <p:nvSpPr>
          <p:cNvPr id="6" name="Content Placeholder 5"/>
          <p:cNvSpPr>
            <a:spLocks noGrp="1"/>
          </p:cNvSpPr>
          <p:nvPr>
            <p:ph sz="quarter" idx="4294967295"/>
          </p:nvPr>
        </p:nvSpPr>
        <p:spPr>
          <a:xfrm>
            <a:off x="381000" y="1444625"/>
            <a:ext cx="2971800" cy="3941763"/>
          </a:xfrm>
        </p:spPr>
        <p:txBody>
          <a:bodyPr/>
          <a:lstStyle/>
          <a:p>
            <a:r>
              <a:rPr lang="en-US" dirty="0" smtClean="0"/>
              <a:t>In line dechlorination</a:t>
            </a:r>
          </a:p>
          <a:p>
            <a:r>
              <a:rPr lang="en-US" dirty="0" smtClean="0"/>
              <a:t>Filter bags trailer</a:t>
            </a:r>
          </a:p>
          <a:p>
            <a:r>
              <a:rPr lang="en-US" dirty="0" smtClean="0"/>
              <a:t>Gravel Bags with protective fabric over the inlet</a:t>
            </a:r>
            <a:endParaRPr lang="en-US" dirty="0"/>
          </a:p>
        </p:txBody>
      </p:sp>
      <p:pic>
        <p:nvPicPr>
          <p:cNvPr id="9" name="Picture 8"/>
          <p:cNvPicPr>
            <a:picLocks noChangeAspect="1"/>
          </p:cNvPicPr>
          <p:nvPr/>
        </p:nvPicPr>
        <p:blipFill>
          <a:blip r:embed="rId3"/>
          <a:stretch>
            <a:fillRect/>
          </a:stretch>
        </p:blipFill>
        <p:spPr>
          <a:xfrm>
            <a:off x="6096000" y="1905000"/>
            <a:ext cx="2796393" cy="3730365"/>
          </a:xfrm>
          <a:prstGeom prst="rect">
            <a:avLst/>
          </a:prstGeom>
          <a:ln>
            <a:solidFill>
              <a:schemeClr val="tx1"/>
            </a:solidFill>
          </a:ln>
        </p:spPr>
      </p:pic>
      <p:pic>
        <p:nvPicPr>
          <p:cNvPr id="11" name="Picture 10"/>
          <p:cNvPicPr>
            <a:picLocks noChangeAspect="1"/>
          </p:cNvPicPr>
          <p:nvPr/>
        </p:nvPicPr>
        <p:blipFill>
          <a:blip r:embed="rId4"/>
          <a:stretch>
            <a:fillRect/>
          </a:stretch>
        </p:blipFill>
        <p:spPr>
          <a:xfrm>
            <a:off x="3669986" y="4172638"/>
            <a:ext cx="2507574" cy="1879205"/>
          </a:xfrm>
          <a:prstGeom prst="rect">
            <a:avLst/>
          </a:prstGeom>
          <a:ln>
            <a:solidFill>
              <a:schemeClr val="tx1"/>
            </a:solidFill>
          </a:ln>
        </p:spPr>
      </p:pic>
    </p:spTree>
    <p:extLst>
      <p:ext uri="{BB962C8B-B14F-4D97-AF65-F5344CB8AC3E}">
        <p14:creationId xmlns:p14="http://schemas.microsoft.com/office/powerpoint/2010/main" val="8090849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7800" y="1481328"/>
            <a:ext cx="3276600" cy="4525963"/>
          </a:xfrm>
        </p:spPr>
        <p:txBody>
          <a:bodyPr>
            <a:normAutofit fontScale="92500" lnSpcReduction="20000"/>
          </a:bodyPr>
          <a:lstStyle/>
          <a:p>
            <a:r>
              <a:rPr lang="en-US" dirty="0" smtClean="0"/>
              <a:t>Constructed percolating and filtering sumps</a:t>
            </a:r>
          </a:p>
          <a:p>
            <a:r>
              <a:rPr lang="en-US" dirty="0" smtClean="0"/>
              <a:t>Avoids direct discharges</a:t>
            </a:r>
          </a:p>
          <a:p>
            <a:r>
              <a:rPr lang="en-US" dirty="0" smtClean="0"/>
              <a:t>Uses storm drains and existing energy diffusion structures</a:t>
            </a:r>
          </a:p>
          <a:p>
            <a:r>
              <a:rPr lang="en-US" dirty="0" smtClean="0"/>
              <a:t>Most of the flushing is captured as beneficial reuse</a:t>
            </a:r>
            <a:endParaRPr lang="en-US" dirty="0"/>
          </a:p>
        </p:txBody>
      </p:sp>
      <p:sp>
        <p:nvSpPr>
          <p:cNvPr id="2" name="Title 1"/>
          <p:cNvSpPr>
            <a:spLocks noGrp="1"/>
          </p:cNvSpPr>
          <p:nvPr>
            <p:ph type="title"/>
          </p:nvPr>
        </p:nvSpPr>
        <p:spPr/>
        <p:txBody>
          <a:bodyPr/>
          <a:lstStyle/>
          <a:p>
            <a:r>
              <a:rPr lang="en-US" dirty="0" smtClean="0"/>
              <a:t>Well </a:t>
            </a:r>
            <a:r>
              <a:rPr lang="en-US" dirty="0" err="1" smtClean="0"/>
              <a:t>Blowoffs</a:t>
            </a:r>
            <a:r>
              <a:rPr lang="en-US" dirty="0" smtClean="0"/>
              <a:t> (flushing)</a:t>
            </a:r>
            <a:endParaRPr lang="en-US" dirty="0"/>
          </a:p>
        </p:txBody>
      </p:sp>
      <p:pic>
        <p:nvPicPr>
          <p:cNvPr id="4" name="Picture 3"/>
          <p:cNvPicPr>
            <a:picLocks noChangeAspect="1"/>
          </p:cNvPicPr>
          <p:nvPr/>
        </p:nvPicPr>
        <p:blipFill>
          <a:blip r:embed="rId2"/>
          <a:stretch>
            <a:fillRect/>
          </a:stretch>
        </p:blipFill>
        <p:spPr>
          <a:xfrm>
            <a:off x="2057400" y="4574583"/>
            <a:ext cx="3281363" cy="1432708"/>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20430"/>
          <a:stretch/>
        </p:blipFill>
        <p:spPr>
          <a:xfrm>
            <a:off x="228600" y="1524000"/>
            <a:ext cx="4724400" cy="2819400"/>
          </a:xfrm>
          <a:prstGeom prst="rect">
            <a:avLst/>
          </a:prstGeom>
        </p:spPr>
      </p:pic>
    </p:spTree>
    <p:extLst>
      <p:ext uri="{BB962C8B-B14F-4D97-AF65-F5344CB8AC3E}">
        <p14:creationId xmlns:p14="http://schemas.microsoft.com/office/powerpoint/2010/main" val="7189423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8"/>
            <a:ext cx="3124200" cy="4525963"/>
          </a:xfrm>
        </p:spPr>
        <p:txBody>
          <a:bodyPr>
            <a:normAutofit fontScale="92500" lnSpcReduction="10000"/>
          </a:bodyPr>
          <a:lstStyle/>
          <a:p>
            <a:r>
              <a:rPr lang="en-US" dirty="0" smtClean="0"/>
              <a:t>Developed an App to estimate distance from discharge point</a:t>
            </a:r>
          </a:p>
          <a:p>
            <a:r>
              <a:rPr lang="en-US" dirty="0" smtClean="0"/>
              <a:t>Distance from WOTUS triggers field surveys for unplanned discharges</a:t>
            </a:r>
            <a:endParaRPr lang="en-US" dirty="0"/>
          </a:p>
          <a:p>
            <a:r>
              <a:rPr lang="en-US" dirty="0" smtClean="0"/>
              <a:t>Used map developed for filing NOI</a:t>
            </a:r>
            <a:endParaRPr lang="en-US" dirty="0"/>
          </a:p>
          <a:p>
            <a:endParaRPr lang="en-US" dirty="0"/>
          </a:p>
        </p:txBody>
      </p:sp>
      <p:sp>
        <p:nvSpPr>
          <p:cNvPr id="2" name="Title 1"/>
          <p:cNvSpPr>
            <a:spLocks noGrp="1"/>
          </p:cNvSpPr>
          <p:nvPr>
            <p:ph type="title"/>
          </p:nvPr>
        </p:nvSpPr>
        <p:spPr/>
        <p:txBody>
          <a:bodyPr/>
          <a:lstStyle/>
          <a:p>
            <a:r>
              <a:rPr lang="en-US" dirty="0" smtClean="0"/>
              <a:t>Distance from WOTUS</a:t>
            </a:r>
            <a:endParaRPr lang="en-US" dirty="0"/>
          </a:p>
        </p:txBody>
      </p:sp>
      <p:pic>
        <p:nvPicPr>
          <p:cNvPr id="4" name="Picture 3"/>
          <p:cNvPicPr>
            <a:picLocks noChangeAspect="1"/>
          </p:cNvPicPr>
          <p:nvPr/>
        </p:nvPicPr>
        <p:blipFill>
          <a:blip r:embed="rId2"/>
          <a:stretch>
            <a:fillRect/>
          </a:stretch>
        </p:blipFill>
        <p:spPr>
          <a:xfrm>
            <a:off x="5638800" y="1752600"/>
            <a:ext cx="3362309" cy="5029200"/>
          </a:xfrm>
          <a:prstGeom prst="rect">
            <a:avLst/>
          </a:prstGeom>
          <a:ln>
            <a:solidFill>
              <a:schemeClr val="tx2"/>
            </a:solidFill>
          </a:ln>
        </p:spPr>
      </p:pic>
      <p:pic>
        <p:nvPicPr>
          <p:cNvPr id="5" name="Picture 4"/>
          <p:cNvPicPr>
            <a:picLocks noChangeAspect="1"/>
          </p:cNvPicPr>
          <p:nvPr/>
        </p:nvPicPr>
        <p:blipFill>
          <a:blip r:embed="rId3"/>
          <a:stretch>
            <a:fillRect/>
          </a:stretch>
        </p:blipFill>
        <p:spPr>
          <a:xfrm>
            <a:off x="3657600" y="1066800"/>
            <a:ext cx="2450218" cy="4748403"/>
          </a:xfrm>
          <a:prstGeom prst="rect">
            <a:avLst/>
          </a:prstGeom>
          <a:ln>
            <a:solidFill>
              <a:schemeClr val="tx1"/>
            </a:solidFill>
          </a:ln>
        </p:spPr>
      </p:pic>
    </p:spTree>
    <p:extLst>
      <p:ext uri="{BB962C8B-B14F-4D97-AF65-F5344CB8AC3E}">
        <p14:creationId xmlns:p14="http://schemas.microsoft.com/office/powerpoint/2010/main" val="393327889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4431</TotalTime>
  <Words>464</Words>
  <Application>Microsoft Office PowerPoint</Application>
  <PresentationFormat>On-screen Show (4:3)</PresentationFormat>
  <Paragraphs>96</Paragraphs>
  <Slides>24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Calibri</vt:lpstr>
      <vt:lpstr>Lucida Sans Unicode</vt:lpstr>
      <vt:lpstr>Verdana</vt:lpstr>
      <vt:lpstr>Wingdings 2</vt:lpstr>
      <vt:lpstr>Wingdings 3</vt:lpstr>
      <vt:lpstr>Concourse</vt:lpstr>
      <vt:lpstr>Update on Drinking Water Discharge Practices by Two Utilities Covered by the Statewide General Permit for Drinking Water Discharges NPDES Permit</vt:lpstr>
      <vt:lpstr>Outline</vt:lpstr>
      <vt:lpstr>Operational Changes at SJW</vt:lpstr>
      <vt:lpstr>Tank Dewatering &amp; Cleaning</vt:lpstr>
      <vt:lpstr>Tank Overflows</vt:lpstr>
      <vt:lpstr>Trench Dewatering - I</vt:lpstr>
      <vt:lpstr>Trench Dewatering - II</vt:lpstr>
      <vt:lpstr>Well Blowoffs (flushing)</vt:lpstr>
      <vt:lpstr>Distance from WOTUS</vt:lpstr>
      <vt:lpstr>Superchlorinated Discharges</vt:lpstr>
      <vt:lpstr>Leak Detection</vt:lpstr>
      <vt:lpstr>Prioritization of Main Replacement</vt:lpstr>
      <vt:lpstr>Operational Changes at Cal Water</vt:lpstr>
      <vt:lpstr>Discharge Management Plans</vt:lpstr>
      <vt:lpstr>Discharge Record Form</vt:lpstr>
      <vt:lpstr>Discharge Guidance Flowchart</vt:lpstr>
      <vt:lpstr>Evolution of Discharge Management Training</vt:lpstr>
      <vt:lpstr>Hands on Training</vt:lpstr>
      <vt:lpstr>Scenario Based Training </vt:lpstr>
      <vt:lpstr>BMP Improvements</vt:lpstr>
      <vt:lpstr>BMP Improvements</vt:lpstr>
      <vt:lpstr>BMP Improvements</vt:lpstr>
      <vt:lpstr>BMP Improvements</vt:lpstr>
      <vt:lpstr>Status of BMPs Manual Update</vt:lpstr>
    </vt:vector>
  </TitlesOfParts>
  <Company>San Jose Water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Rodigari, Francois</dc:creator>
  <cp:lastModifiedBy>Rodigari, Francois</cp:lastModifiedBy>
  <cp:revision>163</cp:revision>
  <cp:lastPrinted>2013-09-24T16:39:17Z</cp:lastPrinted>
  <dcterms:created xsi:type="dcterms:W3CDTF">2013-09-23T01:43:29Z</dcterms:created>
  <dcterms:modified xsi:type="dcterms:W3CDTF">2019-03-26T03:51:38Z</dcterms:modified>
</cp:coreProperties>
</file>